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326" r:id="rId5"/>
    <p:sldId id="354" r:id="rId6"/>
    <p:sldId id="332" r:id="rId7"/>
    <p:sldId id="315" r:id="rId8"/>
    <p:sldId id="319" r:id="rId9"/>
    <p:sldId id="320" r:id="rId10"/>
    <p:sldId id="321" r:id="rId11"/>
    <p:sldId id="325" r:id="rId12"/>
    <p:sldId id="316" r:id="rId13"/>
    <p:sldId id="346" r:id="rId14"/>
    <p:sldId id="342" r:id="rId15"/>
    <p:sldId id="328" r:id="rId16"/>
    <p:sldId id="327" r:id="rId17"/>
    <p:sldId id="329" r:id="rId18"/>
    <p:sldId id="330" r:id="rId19"/>
    <p:sldId id="331" r:id="rId20"/>
    <p:sldId id="334" r:id="rId21"/>
    <p:sldId id="348" r:id="rId22"/>
    <p:sldId id="333" r:id="rId23"/>
    <p:sldId id="344" r:id="rId24"/>
    <p:sldId id="343" r:id="rId25"/>
    <p:sldId id="350" r:id="rId26"/>
    <p:sldId id="345" r:id="rId27"/>
    <p:sldId id="339" r:id="rId28"/>
    <p:sldId id="341" r:id="rId29"/>
    <p:sldId id="349" r:id="rId30"/>
    <p:sldId id="340" r:id="rId31"/>
    <p:sldId id="336" r:id="rId32"/>
    <p:sldId id="335" r:id="rId33"/>
    <p:sldId id="347" r:id="rId34"/>
    <p:sldId id="353" r:id="rId35"/>
    <p:sldId id="337" r:id="rId36"/>
    <p:sldId id="351" r:id="rId37"/>
    <p:sldId id="355" r:id="rId38"/>
    <p:sldId id="356" r:id="rId39"/>
    <p:sldId id="264" r:id="rId40"/>
    <p:sldId id="352" r:id="rId41"/>
    <p:sldId id="28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3E8FE-118A-485B-BFC8-0B91B219B681}" v="18" dt="2022-08-07T05:38:05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1" y="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6867-3711-4178-8E00-C82F5250935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43341-3FE9-4DA5-B635-2D5F548F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41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90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C061B97-FC62-4933-AA89-3AC1A96B8F7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and feedback are always welcome.</a:t>
            </a:r>
            <a:r>
              <a:rPr lang="en-US" baseline="0" dirty="0"/>
              <a:t>  Thanks for considering the possibilities.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49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5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4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98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“love shack” = Chef Lovejoy’s Del Monte Café.  This example originally devised as class effort 3 AUG 2022.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43341-3FE9-4DA5-B635-2D5F548F41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10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https://www.openstreetmap.org/way/151990350#map=19/36.59776/-121.87724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43341-3FE9-4DA5-B635-2D5F548F41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43341-3FE9-4DA5-B635-2D5F548F41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5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0AD3-89E7-44B0-BC5F-C5C4419FF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33055-7C32-43D9-B7A0-3D628587E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9A750-FAE9-4861-863E-71F92121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BBAA-1F3B-4B9F-988F-0871167F005F}" type="datetime1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892C2-26EB-4937-A92F-0C299531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FA283-5EE7-4A5E-A78E-665FC259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11EE-483A-410E-A96D-CCC6652B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FA536-C766-4519-9DC8-A3EC54813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53D77-021A-495D-BBD0-8616C47BA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3D76-520F-4799-8FEA-015E52ED5009}" type="datetime1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7775B-33D9-4188-844A-D781B05C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1E3D8-DE33-4A32-8F33-1836E98E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8FF6CC-42AF-4597-9A35-22289CA93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5BC23-EED2-4DD1-8B95-548770232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8067A-2D68-4855-B1CB-3B081A80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EC5C-3D6C-487D-B99D-8607FA11B2AE}" type="datetime1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BC616-9337-4531-920C-419C8A2F4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1D9B1-F25D-45E0-86CC-7307CE81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7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189A-D332-41E6-B2F4-30D7181D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0726-9285-4B9C-A02B-F30B086B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B8062-7E01-41CC-9FFF-D46EFC417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F1EF-D8DF-41DF-9EC2-C08D62BA9A7B}" type="datetime1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3969A-0A49-4704-BFC0-00276BE3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93BE2-4F44-4ECA-832C-F152F175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3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D6F6-FF60-4A92-9155-19E87643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8E8CB-934B-42C9-948E-B9ADBEA98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1E7B7-E1B2-4248-B5E0-A3434783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C095-611F-4A94-BE62-16764AACB5CA}" type="datetime1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CD7ED-1ECF-46ED-9093-858DF9FD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DEA7B-D38B-423F-ABC5-138F1A75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6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C29A-E0B6-432A-8ED0-7872807B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539DF-5382-4357-8011-28D2D3D11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3C999-DACD-45C8-A7AA-747A8F966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8F3D5-F802-47B8-9295-82FFAB52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C6FB-186F-45CF-9B68-131781FF82CC}" type="datetime1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F1376-4E27-45F0-84CD-F14F481F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19A91-BC3D-4E5D-91B8-0C34821E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2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04FC-B40B-4BAD-91D7-E8804F17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9C9CD-F922-45AC-92E7-37B4C0E40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DCA69-3EDD-4C87-8894-80501BEB9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10064-136B-4374-86E3-15D5B921D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6C8394-EEDA-4D2D-AB09-54B2EBE96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700D0B-4066-4976-A304-A5EB6C90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B86F-A21E-42E6-8EAF-9C655DE8DAC3}" type="datetime1">
              <a:rPr lang="en-US" smtClean="0"/>
              <a:t>8/23/2022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095D48-8B75-4BC5-BC3F-AA930C48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B755A-6D83-4969-93BE-EE3FFC0E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5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2528-90CC-49CD-AC03-6044DC72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67E14-6128-4172-BBBB-E6701316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8AF46-489B-4828-8E36-CD9763617CDB}" type="datetime1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705B1-3138-4B03-A4C2-9D090184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3F58F-A8B8-4EAC-BEBA-D1C1FDF6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1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A043A4-A58D-4FA5-AECC-6FE36792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73C3-66EC-4CA6-B161-CA2A0257A766}" type="datetime1">
              <a:rPr lang="en-US" smtClean="0"/>
              <a:t>8/23/2022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9AEE16-1BE1-46E2-BA3D-AF864C64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528D7-9E95-4AA3-BFB7-1A953E2A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1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4824-4EB7-48C4-8597-B9886290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DDF2-1236-48E0-8BE7-96D48F1B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786D1-CF42-49E7-B180-623CEB32D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49EB1-F9BF-4C0B-8E59-D1956FC3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83F58-CB2D-4400-B478-1989C2BF31F4}" type="datetime1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CEE8-0A8A-4370-8A82-6546F104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38C1C-89F5-43D4-A326-4DA85E7C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1F02-2FD1-4A1A-BBF0-E8D1DE55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2F661-87C3-48CC-89DB-AAFF682E6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904D1-654F-4BB1-BF5D-85F436FD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14DBC-E8E6-4DDE-8B73-EAE9578A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3B37-57F0-4E13-BBCD-DB6872D99A1A}" type="datetime1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FFB47-16F4-4468-B5EA-851B4254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EA1E5-3D30-4C7E-861E-3BD9E2C9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1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D1599-A07D-4B7B-9FD0-E7779418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B731A-88EA-48F1-9AEB-FE38082DA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0618D-3402-40EE-973B-3C0F19BBF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B995B-AAD6-4B27-9976-419EF4364FA6}" type="datetime1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407CC-EFB5-4B08-921C-52BE7B511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65CB5-4C7F-4FB2-A2C8-6D3EB1860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138A7-B0A2-4F4F-B441-369ED94D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82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reetmap.org/way/151990350#map=19/36.59776/-121.8772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henaviator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nps.edu/Savage/EthicalControl/-/raw/master/ontologies/DimensionsAutonomousDecisionMaking/DimensionsAutonomousDecisionMakingOntologyDesign.pdf?inline=false" TargetMode="External"/><Relationship Id="rId2" Type="http://schemas.openxmlformats.org/officeDocument/2006/relationships/hyperlink" Target="https://www.cna.org/reports/2021/12/dimensions-of-autonomous-decision-mak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savage.nps.edu/EthicalContro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avage.nps.edu/EthicalContro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nps.edu/Savage/Spiders3dPublic" TargetMode="External"/><Relationship Id="rId2" Type="http://schemas.openxmlformats.org/officeDocument/2006/relationships/hyperlink" Target="https://spiders.navfac.navy.mi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gitlab.nps.edu/SavageDefense/Spiders3dCUI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brutzman@nps.ed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culty.nps.edu/brutzma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vage.nps.edu/Savage/AuvWorkbench/AVCL/AVC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alhoun.nps.edu/handle/10945/1015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calhoun.nps.edu/handle/10945/43723" TargetMode="Externa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lhoun.nps.edu/handle/10945/1015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C3C7-4394-4E4D-B1C1-9C6428D21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0556"/>
            <a:ext cx="9144000" cy="377335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Robot Mission Plans </a:t>
            </a:r>
            <a:br>
              <a:rPr lang="en-US" dirty="0"/>
            </a:br>
            <a:r>
              <a:rPr lang="en-US" dirty="0"/>
              <a:t>with Autonomous Vehicle Command Language (AVCL)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IS3460 Mission Experimentation Projects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A5B77D0-7256-4787-AE70-03FF10E0A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3832"/>
            <a:ext cx="9144000" cy="1523611"/>
          </a:xfrm>
        </p:spPr>
        <p:txBody>
          <a:bodyPr/>
          <a:lstStyle/>
          <a:p>
            <a:r>
              <a:rPr lang="en-US" sz="2800" dirty="0"/>
              <a:t>Don Brutzman</a:t>
            </a:r>
            <a:endParaRPr lang="en-US" sz="1800" dirty="0"/>
          </a:p>
          <a:p>
            <a:r>
              <a:rPr lang="en-US" sz="2400" dirty="0"/>
              <a:t>Naval Postgraduate School (NPS)</a:t>
            </a:r>
          </a:p>
          <a:p>
            <a:r>
              <a:rPr lang="en-US" dirty="0"/>
              <a:t>24 August 2022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8DE43-6BBC-47E6-AB85-2C09CC2D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C4C9D-7B64-4516-8265-3FE5F000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AVCL 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8AAB-BDCF-4BA1-8C86-D9BAA5413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go… define task flow using those 14 types of goals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9E089-D410-4BE5-980C-908C90E0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4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3FFA-FBD4-4C49-A782-B331942B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Steps for Creating AVCL Mission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324B-7039-4837-9090-340804318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57" y="1825625"/>
            <a:ext cx="11732381" cy="4351338"/>
          </a:xfrm>
        </p:spPr>
        <p:txBody>
          <a:bodyPr>
            <a:normAutofit fontScale="92500"/>
          </a:bodyPr>
          <a:lstStyle/>
          <a:p>
            <a:pPr marL="461963" indent="-461963">
              <a:buFont typeface="+mj-lt"/>
              <a:buAutoNum type="arabicPeriod"/>
            </a:pPr>
            <a:r>
              <a:rPr lang="en-US" sz="3600" dirty="0"/>
              <a:t>Sketch the mission concepts, including map or chart</a:t>
            </a:r>
          </a:p>
          <a:p>
            <a:pPr marL="461963" indent="-461963">
              <a:buFont typeface="+mj-lt"/>
              <a:buAutoNum type="arabicPeriod"/>
            </a:pPr>
            <a:endParaRPr lang="en-US" sz="3600" dirty="0"/>
          </a:p>
          <a:p>
            <a:pPr marL="461963" indent="-461963">
              <a:buFont typeface="+mj-lt"/>
              <a:buAutoNum type="arabicPeriod"/>
            </a:pPr>
            <a:r>
              <a:rPr lang="en-US" sz="3600" dirty="0"/>
              <a:t>Copy Visio template, draw logic for AVCL mission plan</a:t>
            </a:r>
          </a:p>
          <a:p>
            <a:pPr marL="461963" indent="-461963">
              <a:buFont typeface="+mj-lt"/>
              <a:buAutoNum type="arabicPeriod"/>
            </a:pPr>
            <a:endParaRPr lang="en-US" sz="3600" dirty="0"/>
          </a:p>
          <a:p>
            <a:pPr marL="461963" indent="-461963">
              <a:buFont typeface="+mj-lt"/>
              <a:buAutoNum type="arabicPeriod"/>
            </a:pPr>
            <a:r>
              <a:rPr lang="en-US" sz="3600" dirty="0"/>
              <a:t>Encode AVCL mission plan in XML, also validate syntax OK</a:t>
            </a:r>
          </a:p>
          <a:p>
            <a:pPr marL="461963" indent="-461963">
              <a:buFont typeface="+mj-lt"/>
              <a:buAutoNum type="arabicPeriod"/>
            </a:pPr>
            <a:endParaRPr lang="en-US" sz="3600" dirty="0"/>
          </a:p>
          <a:p>
            <a:pPr marL="461963" indent="-461963">
              <a:buFont typeface="+mj-lt"/>
              <a:buAutoNum type="arabicPeriod"/>
            </a:pPr>
            <a:r>
              <a:rPr lang="en-US" sz="3600" dirty="0"/>
              <a:t>Future storyboards: SPIDERS3D visualization, Microsoft Plan,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BA7EF-4FE7-4E42-94CF-7253F8BF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9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E4D0-FCE4-428D-8C7E-33BF1030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definition, step by step…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D57F-1A71-4FDB-A2D0-756E3E10C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6752" cy="4736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Define your mission understandably</a:t>
            </a:r>
          </a:p>
          <a:p>
            <a:pPr lvl="1"/>
            <a:r>
              <a:rPr lang="en-US" dirty="0"/>
              <a:t>Simple terminology for goals and steps, maps and diagrams are help</a:t>
            </a:r>
          </a:p>
          <a:p>
            <a:pPr lvl="1"/>
            <a:r>
              <a:rPr lang="en-US" dirty="0"/>
              <a:t>Then regularize goals using AVCL goal types</a:t>
            </a:r>
          </a:p>
          <a:p>
            <a:pPr marL="0" indent="0">
              <a:buNone/>
            </a:pPr>
            <a:r>
              <a:rPr lang="en-US" dirty="0"/>
              <a:t>2. Draw mission workflow diagram (Visio suggested, or any other tool)</a:t>
            </a:r>
          </a:p>
          <a:p>
            <a:pPr lvl="1"/>
            <a:r>
              <a:rPr lang="en-US" dirty="0"/>
              <a:t>Sequenced list of goals, emphasizing paths for success</a:t>
            </a:r>
          </a:p>
          <a:p>
            <a:pPr lvl="1"/>
            <a:r>
              <a:rPr lang="en-US" dirty="0"/>
              <a:t>Paths for failure (alternative branching) or exception handling (usually abort)</a:t>
            </a:r>
          </a:p>
          <a:p>
            <a:pPr lvl="1"/>
            <a:r>
              <a:rPr lang="en-US" dirty="0"/>
              <a:t>Add constraints (boundary conditions, timing requirements, limitations, etc.)</a:t>
            </a:r>
          </a:p>
          <a:p>
            <a:pPr lvl="1"/>
            <a:r>
              <a:rPr lang="en-US" dirty="0"/>
              <a:t>Add risk elements deserving human oversight, how are they mitigated?</a:t>
            </a:r>
          </a:p>
          <a:p>
            <a:pPr marL="0" indent="0">
              <a:buNone/>
            </a:pPr>
            <a:r>
              <a:rPr lang="en-US" dirty="0"/>
              <a:t>3. Create AVCL mission file (using </a:t>
            </a:r>
            <a:r>
              <a:rPr lang="en-US" dirty="0" err="1"/>
              <a:t>XMLSpy</a:t>
            </a:r>
            <a:r>
              <a:rPr lang="en-US" dirty="0"/>
              <a:t> editing tool, or any text editor)</a:t>
            </a:r>
          </a:p>
          <a:p>
            <a:pPr lvl="1"/>
            <a:r>
              <a:rPr lang="en-US" dirty="0"/>
              <a:t>Agenda list of goals, simply extend the template provided</a:t>
            </a:r>
          </a:p>
          <a:p>
            <a:pPr lvl="1"/>
            <a:r>
              <a:rPr lang="en-US" dirty="0"/>
              <a:t>Add, review descriptions and metadata throughout.  Does it all make sense?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9A48F-0A97-4A99-8368-6E3BFD68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01FFAF-B477-478F-9CE2-7B5661E6BB48}"/>
              </a:ext>
            </a:extLst>
          </p:cNvPr>
          <p:cNvSpPr/>
          <p:nvPr/>
        </p:nvSpPr>
        <p:spPr>
          <a:xfrm>
            <a:off x="9928412" y="514979"/>
            <a:ext cx="1367118" cy="10258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Your Steps rephrased in detail…</a:t>
            </a:r>
          </a:p>
        </p:txBody>
      </p:sp>
    </p:spTree>
    <p:extLst>
      <p:ext uri="{BB962C8B-B14F-4D97-AF65-F5344CB8AC3E}">
        <p14:creationId xmlns:p14="http://schemas.microsoft.com/office/powerpoint/2010/main" val="47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10004E-8C9C-44E2-9F5F-55877136B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Search Retrieval Mission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E0605-CBD8-4BD8-91B0-AF14C51A9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mission design and encoding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44A17F-419F-4432-9A55-228CA17D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6D2ED-D74B-417B-87E7-6D17694C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1567" cy="1325563"/>
          </a:xfrm>
        </p:spPr>
        <p:txBody>
          <a:bodyPr/>
          <a:lstStyle/>
          <a:p>
            <a:r>
              <a:rPr lang="en-US" dirty="0"/>
              <a:t>Coffee Search Retrieval Mission Goals, defined</a:t>
            </a:r>
          </a:p>
        </p:txBody>
      </p:sp>
      <p:pic>
        <p:nvPicPr>
          <p:cNvPr id="8" name="Content Placeholder 7" descr="A white 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3DB50859-8829-4AD4-8BD8-D1BDDEED0F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03" y="1825624"/>
            <a:ext cx="4969925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D4556-D26B-4C95-B865-CD21C5502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5067" y="1825624"/>
            <a:ext cx="6294382" cy="479107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None/>
            </a:pPr>
            <a:r>
              <a:rPr lang="en-US" dirty="0"/>
              <a:t>Launch robot</a:t>
            </a:r>
          </a:p>
          <a:p>
            <a:pPr marL="342900" indent="-342900">
              <a:buNone/>
            </a:pPr>
            <a:r>
              <a:rPr lang="en-US" dirty="0"/>
              <a:t>Reposition</a:t>
            </a:r>
          </a:p>
          <a:p>
            <a:pPr marL="342900" indent="-342900">
              <a:buNone/>
            </a:pPr>
            <a:r>
              <a:rPr lang="en-US" dirty="0"/>
              <a:t>	Waypoints 1, 2, 3, 4 as path to destination</a:t>
            </a:r>
          </a:p>
          <a:p>
            <a:pPr marL="342900" indent="-342900">
              <a:buNone/>
            </a:pPr>
            <a:r>
              <a:rPr lang="en-US" dirty="0"/>
              <a:t>Search</a:t>
            </a:r>
          </a:p>
          <a:p>
            <a:pPr marL="342900" indent="-342900">
              <a:buNone/>
            </a:pPr>
            <a:r>
              <a:rPr lang="en-US" dirty="0"/>
              <a:t>	Starbucks open: RDVU resupply</a:t>
            </a:r>
          </a:p>
          <a:p>
            <a:pPr marL="342900" indent="-342900">
              <a:buNone/>
            </a:pPr>
            <a:r>
              <a:rPr lang="en-US" dirty="0"/>
              <a:t>	else  Cafe open: RDVU resupply</a:t>
            </a:r>
          </a:p>
          <a:p>
            <a:pPr marL="342900" indent="-342900">
              <a:buNone/>
            </a:pPr>
            <a:r>
              <a:rPr lang="en-US" dirty="0"/>
              <a:t>	else  no coffee available</a:t>
            </a:r>
          </a:p>
          <a:p>
            <a:pPr marL="342900" indent="-342900">
              <a:buNone/>
            </a:pPr>
            <a:r>
              <a:rPr lang="en-US" dirty="0"/>
              <a:t>Reposition</a:t>
            </a:r>
          </a:p>
          <a:p>
            <a:pPr marL="342900" indent="-342900">
              <a:buNone/>
            </a:pPr>
            <a:r>
              <a:rPr lang="en-US" dirty="0"/>
              <a:t>	Waypoints 4, 3, 2, 1 as path returning back</a:t>
            </a:r>
          </a:p>
          <a:p>
            <a:pPr marL="342900" indent="-342900">
              <a:buNone/>
            </a:pPr>
            <a:r>
              <a:rPr lang="en-US" dirty="0"/>
              <a:t>Recover robot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FD544-94E0-4C3B-9497-75091AE5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2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BEB0-BC62-46C4-8EF3-7C7719B6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27" y="365126"/>
            <a:ext cx="7190326" cy="119781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800" b="1" dirty="0"/>
              <a:t>Coffee Search and Retrieval Mission, defined a little more precisely…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3633-588C-47AC-8A77-9E059BEDF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1972" y="1830462"/>
            <a:ext cx="7278947" cy="4722737"/>
          </a:xfrm>
        </p:spPr>
        <p:txBody>
          <a:bodyPr>
            <a:normAutofit/>
          </a:bodyPr>
          <a:lstStyle/>
          <a:p>
            <a:pPr marL="571500" indent="-458788">
              <a:buFont typeface="+mj-lt"/>
              <a:buAutoNum type="alphaUcPeriod"/>
            </a:pPr>
            <a:r>
              <a:rPr lang="en-US" sz="3600" dirty="0"/>
              <a:t>Start at classroom doorway</a:t>
            </a:r>
          </a:p>
          <a:p>
            <a:pPr marL="914400" lvl="1" indent="-344488"/>
            <a:r>
              <a:rPr lang="en-US" sz="2600" dirty="0"/>
              <a:t>Safe path, altitude limits for human safety</a:t>
            </a:r>
          </a:p>
          <a:p>
            <a:pPr marL="571500" indent="-458788">
              <a:buFont typeface="+mj-lt"/>
              <a:buAutoNum type="alphaUcPeriod"/>
            </a:pPr>
            <a:r>
              <a:rPr lang="en-US" sz="3600" dirty="0"/>
              <a:t>Move to food courtyard</a:t>
            </a:r>
          </a:p>
          <a:p>
            <a:pPr marL="914400" lvl="3" indent="-344488"/>
            <a:r>
              <a:rPr lang="en-US" sz="2600" dirty="0"/>
              <a:t>Waypoints 1, 2, 3, 4</a:t>
            </a:r>
          </a:p>
          <a:p>
            <a:pPr marL="571500" indent="-458788">
              <a:buFont typeface="+mj-lt"/>
              <a:buAutoNum type="alphaUcPeriod"/>
            </a:pPr>
            <a:r>
              <a:rPr lang="en-US" sz="3600" dirty="0"/>
              <a:t>If Starbucks is open, get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coffee</a:t>
            </a:r>
          </a:p>
          <a:p>
            <a:pPr marL="914400" lvl="3" indent="-344488"/>
            <a:r>
              <a:rPr lang="en-US" sz="2600" dirty="0"/>
              <a:t>Otherwise, if Cafe Del Monte open, get </a:t>
            </a:r>
            <a:r>
              <a:rPr lang="en-US" sz="2600" b="1" dirty="0">
                <a:solidFill>
                  <a:schemeClr val="accent4">
                    <a:lumMod val="50000"/>
                  </a:schemeClr>
                </a:solidFill>
              </a:rPr>
              <a:t>coffee</a:t>
            </a:r>
          </a:p>
          <a:p>
            <a:pPr marL="914400" lvl="3" indent="-344488"/>
            <a:r>
              <a:rPr lang="en-US" sz="2600" dirty="0"/>
              <a:t>Otherwise, give up and return</a:t>
            </a:r>
          </a:p>
          <a:p>
            <a:pPr marL="571500" indent="-458788">
              <a:buFont typeface="+mj-lt"/>
              <a:buAutoNum type="alphaUcPeriod"/>
            </a:pPr>
            <a:r>
              <a:rPr lang="en-US" sz="3600" dirty="0"/>
              <a:t>Retrace steps back to classroom</a:t>
            </a:r>
          </a:p>
          <a:p>
            <a:pPr marL="914400" lvl="2" indent="-344488"/>
            <a:r>
              <a:rPr lang="en-US" sz="2800" dirty="0"/>
              <a:t>Waypoints 4, 3, 2, 1</a:t>
            </a:r>
          </a:p>
        </p:txBody>
      </p:sp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77C0A522-025F-41DA-A8A5-7CC0FDCDE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1951" y="164815"/>
            <a:ext cx="4343776" cy="65537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998E-08B0-4DD1-AE58-76912672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39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7B64E2-C904-404F-B5AA-3CBD8B2C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0" y="365125"/>
            <a:ext cx="873336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Coffee Search Retrieval Mission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DBCED-2C73-4BDB-BA4D-B93397273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446" y="0"/>
            <a:ext cx="9299108" cy="6857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AE752-41C0-40D5-AC31-21B2EA62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8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0DF8-2DA2-46F5-A820-28962B41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1353800" cy="943065"/>
          </a:xfrm>
        </p:spPr>
        <p:txBody>
          <a:bodyPr>
            <a:normAutofit/>
          </a:bodyPr>
          <a:lstStyle/>
          <a:p>
            <a:r>
              <a:rPr lang="en-US" dirty="0"/>
              <a:t>CoffeeSearchRetrievalMission.xml  </a:t>
            </a:r>
            <a:r>
              <a:rPr lang="en-US" sz="4000" dirty="0"/>
              <a:t>(using </a:t>
            </a:r>
            <a:r>
              <a:rPr lang="en-US" sz="4000" dirty="0" err="1"/>
              <a:t>XMLSpy</a:t>
            </a:r>
            <a:r>
              <a:rPr lang="en-US" sz="4000" dirty="0"/>
              <a:t>)</a:t>
            </a:r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61721C5-AC57-4DD8-A824-6AAF8DA3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1138A7-B0A2-4F4F-B441-369ED94DFF35}" type="slidenum">
              <a:rPr lang="en-US" smtClean="0"/>
              <a:t>17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7EBB52-28F3-412B-AC65-E970B7BFC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023"/>
            <a:ext cx="12192000" cy="50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84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D79B1-B94C-4108-8D5E-14124D4CF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1" y="0"/>
            <a:ext cx="99829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79E62-391D-45FA-A0FE-9FD1957D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30DF8-2DA2-46F5-A820-28962B41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157" y="1170181"/>
            <a:ext cx="6483047" cy="943065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dirty="0"/>
              <a:t>CoffeeSearchRetrievalMission.xml</a:t>
            </a:r>
            <a:br>
              <a:rPr lang="en-US" sz="3600" dirty="0"/>
            </a:br>
            <a:r>
              <a:rPr lang="en-US" sz="3600" dirty="0"/>
              <a:t>(plain-text XML view, identical)</a:t>
            </a:r>
          </a:p>
        </p:txBody>
      </p:sp>
    </p:spTree>
    <p:extLst>
      <p:ext uri="{BB962C8B-B14F-4D97-AF65-F5344CB8AC3E}">
        <p14:creationId xmlns:p14="http://schemas.microsoft.com/office/powerpoint/2010/main" val="1116868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C49F-D174-4754-97A9-64F02228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NPS MEMS experimentation test </a:t>
            </a:r>
            <a:br>
              <a:rPr lang="en-US" dirty="0"/>
            </a:br>
            <a:r>
              <a:rPr lang="en-US" dirty="0"/>
              <a:t>TCE 22.2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1B3CC3-3EC7-4481-B51B-588D7065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Acoustics team led by Dr. Fabio Alves, NPS Physics Department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3CF9D-0C99-49AE-BCFC-5F4920BB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8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5B43-BF0C-44F7-BF9A-F7B683B3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are fundamental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38D49-F00E-43D7-BD82-9443303D0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Gain familiarity with current robotics capabilities and importance of field experimentation (FX)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Understand missions by human-machine teams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Ability to understand risks, implications of robot tasking regardless of C2 interfaces that you might use someday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A06B2-331F-4FEB-9E07-E54FD236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8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2EF78C-98A3-44CB-B130-2875EAD5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E7788-C4B6-4ECB-B4F0-3C8CF878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755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</a:rPr>
              <a:t>Evaluate performance of MEMS acoustic vector sensor for detecting underwater and aerial vehicles or targets.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Record acoustic signature of several sources 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(e.g., UUVs, ROVs, Boats, UAVs, UAS, etc.)</a:t>
            </a:r>
          </a:p>
          <a:p>
            <a:pPr lvl="1"/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</a:rPr>
              <a:t>Evaluate capability of determining bearing to targets and measuring how accurate are the bearings.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Compare sensor-provided bearings with actual (controlled experiments)</a:t>
            </a:r>
          </a:p>
          <a:p>
            <a:pPr lvl="1"/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</a:rPr>
              <a:t>Evaluate the survivability of the sensors in the field 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Air and Underwater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03F31-0DC1-413E-830C-3FC03AFB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0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E4D0-FCE4-428D-8C7E-33BF1030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949325"/>
          </a:xfrm>
        </p:spPr>
        <p:txBody>
          <a:bodyPr/>
          <a:lstStyle/>
          <a:p>
            <a:r>
              <a:rPr lang="en-US" dirty="0"/>
              <a:t>NPS MEMS 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356A8-E43C-4603-BFBB-6FC125F4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30" y="1033967"/>
            <a:ext cx="9807534" cy="2565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7B2C03-AE7B-4462-9F66-E5507F1EB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895" y="4079660"/>
            <a:ext cx="4600575" cy="2271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93E2BC-CA3F-4578-841B-606C2EF46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48" y="3298800"/>
            <a:ext cx="5369618" cy="30525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B1EF2-E7C6-4744-8B1E-F9A4E81D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58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56CE-10CE-43E3-9004-76E28D74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Naviator SubUAS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9B54FF-BF71-4745-B7E0-39F4664DD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720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Single robot able to provide acoustic signals for tracking and testing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SubUAS can both fly and swim submerged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https://thenaviator.com</a:t>
            </a:r>
            <a:r>
              <a:rPr lang="en-US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C45DA5-31DC-4444-9481-D76B754D8F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C12FA1-88AE-49EF-8219-A54DDE54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83B76-E49C-4C09-8CE1-2D05E6134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7704" y="3253"/>
            <a:ext cx="6537801" cy="3698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5D7CE-3763-4BCC-AEC3-D64C05E43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49" y="3675889"/>
            <a:ext cx="6529651" cy="31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46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38D697-53C6-4EDD-ABC6-840D6305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91" y="282790"/>
            <a:ext cx="11385053" cy="581500"/>
          </a:xfrm>
        </p:spPr>
        <p:txBody>
          <a:bodyPr>
            <a:noAutofit/>
          </a:bodyPr>
          <a:lstStyle/>
          <a:p>
            <a:r>
              <a:rPr lang="en-US" sz="3200" b="1" dirty="0"/>
              <a:t>Chartlets for Camp Pendleton Delmar Boat Basin, NPS MEMS Test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6A4A37AB-EDB9-4911-A87F-45527F409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0" y="3636147"/>
            <a:ext cx="5605489" cy="2982176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591162FC-5E67-4FCE-B8C1-A94F14B53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3" y="908952"/>
            <a:ext cx="5592476" cy="289208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9FD5466-43D0-41E3-A53D-80F6E9E25D89}"/>
              </a:ext>
            </a:extLst>
          </p:cNvPr>
          <p:cNvSpPr/>
          <p:nvPr/>
        </p:nvSpPr>
        <p:spPr>
          <a:xfrm rot="19677325">
            <a:off x="3749034" y="5710602"/>
            <a:ext cx="785060" cy="44957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34BD04-BCFC-4796-AB8B-8D6DEAE311DD}"/>
              </a:ext>
            </a:extLst>
          </p:cNvPr>
          <p:cNvSpPr/>
          <p:nvPr/>
        </p:nvSpPr>
        <p:spPr>
          <a:xfrm rot="19677325">
            <a:off x="3695281" y="2771693"/>
            <a:ext cx="785060" cy="452273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E8F3-9238-40B0-A2FF-E656BE4B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32AC05-A874-41E8-A8F2-6E7EF593CCE5}"/>
              </a:ext>
            </a:extLst>
          </p:cNvPr>
          <p:cNvGrpSpPr/>
          <p:nvPr/>
        </p:nvGrpSpPr>
        <p:grpSpPr>
          <a:xfrm>
            <a:off x="6807655" y="907443"/>
            <a:ext cx="4564705" cy="5424954"/>
            <a:chOff x="7037255" y="907443"/>
            <a:chExt cx="4564705" cy="5424954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90854422-5FE9-4E00-B24D-411A3512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255" y="907443"/>
              <a:ext cx="4564705" cy="5054288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B4FDD36-120F-4E2E-82F1-EECBBC971F1A}"/>
                </a:ext>
              </a:extLst>
            </p:cNvPr>
            <p:cNvSpPr/>
            <p:nvPr/>
          </p:nvSpPr>
          <p:spPr>
            <a:xfrm>
              <a:off x="9619327" y="4485941"/>
              <a:ext cx="732278" cy="365125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C1E471-795D-4196-9407-B24AD5E073EC}"/>
                </a:ext>
              </a:extLst>
            </p:cNvPr>
            <p:cNvSpPr txBox="1"/>
            <p:nvPr/>
          </p:nvSpPr>
          <p:spPr>
            <a:xfrm>
              <a:off x="7504525" y="5963065"/>
              <a:ext cx="3387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Candidate local coordinate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342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DCBDE2-BAA0-48BA-AC20-5EC7BD72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442" y="365125"/>
            <a:ext cx="870163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TCE22-2MemsAcousticVectorSensorTesting.png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054A6E-D4D9-4E82-9296-E580B21EF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110" y="3829"/>
            <a:ext cx="9095448" cy="682158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5259D-4E23-4EC9-853C-B5948F86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7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02BD-164B-4978-B2A1-517D9737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0"/>
            <a:ext cx="11981330" cy="63828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TCE22-2MemsAcousticVectorSensorTesting.xml  </a:t>
            </a:r>
            <a:r>
              <a:rPr lang="en-US" sz="3100" dirty="0"/>
              <a:t>(using </a:t>
            </a:r>
            <a:r>
              <a:rPr lang="en-US" sz="3100" dirty="0" err="1"/>
              <a:t>XMLSpy</a:t>
            </a:r>
            <a:r>
              <a:rPr lang="en-US" sz="3100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75919-B689-4173-AA93-2049EC7F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128"/>
            <a:ext cx="12192000" cy="630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BBE89-0D74-484F-9F8C-44BC7F88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05550"/>
            <a:ext cx="2743200" cy="365125"/>
          </a:xfrm>
        </p:spPr>
        <p:txBody>
          <a:bodyPr/>
          <a:lstStyle/>
          <a:p>
            <a:fld id="{801138A7-B0A2-4F4F-B441-369ED94DFF3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79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BBE89-0D74-484F-9F8C-44BC7F88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05550"/>
            <a:ext cx="2743200" cy="365125"/>
          </a:xfrm>
        </p:spPr>
        <p:txBody>
          <a:bodyPr/>
          <a:lstStyle/>
          <a:p>
            <a:fld id="{801138A7-B0A2-4F4F-B441-369ED94DFF3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9CBC0-D48B-4BBE-B240-15D5B8DB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5" y="0"/>
            <a:ext cx="100226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8B02BD-164B-4978-B2A1-517D9737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435" y="1797424"/>
            <a:ext cx="9719021" cy="1030941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TCE22-2MemsAcousticVectorSensorTesting.xml</a:t>
            </a:r>
            <a:br>
              <a:rPr lang="en-US" sz="3600" dirty="0"/>
            </a:br>
            <a:r>
              <a:rPr lang="en-US" sz="3600" dirty="0"/>
              <a:t>(plain-text XML view, identical)</a:t>
            </a:r>
          </a:p>
        </p:txBody>
      </p:sp>
    </p:spTree>
    <p:extLst>
      <p:ext uri="{BB962C8B-B14F-4D97-AF65-F5344CB8AC3E}">
        <p14:creationId xmlns:p14="http://schemas.microsoft.com/office/powerpoint/2010/main" val="282721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C49F-D174-4754-97A9-64F02228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to build new missions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1B3CC3-3EC7-4481-B51B-588D70658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46622"/>
            <a:ext cx="10515600" cy="1143028"/>
          </a:xfrm>
        </p:spPr>
        <p:txBody>
          <a:bodyPr/>
          <a:lstStyle/>
          <a:p>
            <a:r>
              <a:rPr lang="en-US" dirty="0"/>
              <a:t>Copy, rename, modify Visio and XML documents for preparing your own 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17CD8-8C37-4820-A123-9A6A1168E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2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8A02B0-FC80-4910-BDDF-AFB18D74F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46" y="0"/>
            <a:ext cx="929910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F1BDD-866A-42DC-8C5B-8DEEE6EF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7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</a:rPr>
              <a:t>AvclMissionGoalsTemplate.xml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3536B-53FE-4A16-9131-4F54C3DA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41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1BDD-866A-42DC-8C5B-8DEEE6EF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74" y="264421"/>
            <a:ext cx="10515600" cy="6540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AvclMissionGoalsTemplate.xml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82ACF-AB1B-4B9F-8E7B-D1CE1927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151"/>
            <a:ext cx="12192000" cy="51387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3A668-B4A5-4006-9D19-B6C692AC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6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3FFA-FBD4-4C49-A782-B331942B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324B-7039-4837-9090-340804318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9305" cy="47511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Learn about Mission Representation using AVCL definitions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Mission examples: Coffee Search Retrieval, TCE22.2 MEMS test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Provide templates to create new AVCL missions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Define new useful robot missions for field experimentation (FX)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Human command and control (C2) of semi-autonomous robots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1A8F0-B7B4-473E-B792-F6AAD713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32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ED036-8148-4B65-B9FB-DD3C0CC3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0" y="0"/>
            <a:ext cx="1197271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C31D8-75E6-49DE-A2AB-E97FE04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07" y="1767580"/>
            <a:ext cx="6546533" cy="72068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AvclMissionGoalsTemplate.xml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495F6-8C58-4465-9E42-4CAE6EDB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97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86BADB-0FE8-427E-A66C-E3D308B1F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613025"/>
          </a:xfrm>
        </p:spPr>
        <p:txBody>
          <a:bodyPr/>
          <a:lstStyle/>
          <a:p>
            <a:r>
              <a:rPr lang="en-US" dirty="0"/>
              <a:t>Ready, set, go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A2EA-CBC4-47BB-A4AD-F08F24F0C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Putting pieces together, build presentation showing course assignment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77DA1-FE6C-4503-A354-95C3B26E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47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7BAB-D4D9-446C-9CAE-028F5EB8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new robot missions!  Tell your story!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A76AA-16CF-4146-BAB6-683FB8E0A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07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Each team should prepare two or more missions for their project: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LcPeriod"/>
            </a:pPr>
            <a:r>
              <a:rPr lang="en-US" dirty="0"/>
              <a:t>Test mission being pursued by experimental partner</a:t>
            </a:r>
          </a:p>
          <a:p>
            <a:pPr marL="514350" indent="-514350">
              <a:buAutoNum type="alphaLcPeriod"/>
            </a:pPr>
            <a:r>
              <a:rPr lang="en-US" dirty="0"/>
              <a:t>Candidate mission that might be useful to your warfare community</a:t>
            </a:r>
          </a:p>
          <a:p>
            <a:pPr marL="514350" indent="-514350">
              <a:buAutoNum type="alphaLcPeriod"/>
            </a:pPr>
            <a:r>
              <a:rPr lang="en-US" dirty="0"/>
              <a:t>After JIFX: adding Risk Elements, human mitigations to mission goals</a:t>
            </a:r>
          </a:p>
          <a:p>
            <a:pPr marL="514350" indent="-514350">
              <a:buAutoNum type="alphaL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Focus on concepts and precise expressiveness</a:t>
            </a:r>
            <a:r>
              <a:rPr lang="en-US" dirty="0"/>
              <a:t>… I can help you “dial in” your document syntax and semantics of the XML representations to pass validation checks.  These will be excellent tests of AVCL expressive power.</a:t>
            </a:r>
          </a:p>
          <a:p>
            <a:pPr marL="514350" indent="-514350">
              <a:buAutoNum type="alphaL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1858-DE9E-4753-8B4F-3FA8AA0B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2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4475-82F6-401B-806C-B691CD46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365125"/>
            <a:ext cx="9859085" cy="1325563"/>
          </a:xfrm>
        </p:spPr>
        <p:txBody>
          <a:bodyPr>
            <a:normAutofit/>
          </a:bodyPr>
          <a:lstStyle/>
          <a:p>
            <a:r>
              <a:rPr lang="en-US" sz="4100" dirty="0"/>
              <a:t>Next step: adding risk elements, mitigations for deliberate human control of autonomy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F7B1D-CF88-4FC5-8BFA-386DF2FF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80" y="1825624"/>
            <a:ext cx="10674221" cy="494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/>
              <a:t>Given several well-defined real-world robot missions, how can we ensure human commanders have good context, thus able to direct proper checkpoints and permissions for ethically controlled autonomous operation?</a:t>
            </a:r>
          </a:p>
          <a:p>
            <a:pPr marL="0" indent="0">
              <a:buNone/>
            </a:pPr>
            <a:endParaRPr lang="en-US" sz="1400" dirty="0"/>
          </a:p>
          <a:p>
            <a:pPr lvl="1"/>
            <a:r>
              <a:rPr lang="en-US" sz="3200" dirty="0"/>
              <a:t>CNA </a:t>
            </a:r>
            <a:r>
              <a:rPr lang="en-US" sz="3200" dirty="0">
                <a:hlinkClick r:id="rId2"/>
              </a:rPr>
              <a:t>Dimensions of Autonomous Decision-Making (DADM</a:t>
            </a:r>
            <a:r>
              <a:rPr lang="en-US" sz="3200">
                <a:hlinkClick r:id="rId2"/>
              </a:rPr>
              <a:t>) </a:t>
            </a:r>
            <a:r>
              <a:rPr lang="en-US" sz="3200"/>
              <a:t>offers </a:t>
            </a:r>
            <a:r>
              <a:rPr lang="en-US" sz="3200" dirty="0"/>
              <a:t>grounded, precise semantic definitions we can use </a:t>
            </a:r>
          </a:p>
          <a:p>
            <a:pPr lvl="1"/>
            <a:r>
              <a:rPr lang="en-US" sz="3200" dirty="0"/>
              <a:t>Define </a:t>
            </a:r>
            <a:r>
              <a:rPr lang="en-US" sz="3200" dirty="0">
                <a:hlinkClick r:id="rId3"/>
              </a:rPr>
              <a:t>AVCL Risk Elements</a:t>
            </a:r>
            <a:r>
              <a:rPr lang="en-US" sz="3200" dirty="0"/>
              <a:t> and corresponding mitigations in (yellow-box) constraints for each mission goal…</a:t>
            </a:r>
          </a:p>
          <a:p>
            <a:pPr lvl="1"/>
            <a:r>
              <a:rPr lang="en-US" sz="3200" dirty="0"/>
              <a:t>Follow precepts of </a:t>
            </a:r>
            <a:r>
              <a:rPr lang="en-US" sz="3200" dirty="0">
                <a:hlinkClick r:id="rId4"/>
              </a:rPr>
              <a:t>Ethical Control of Unmanned Systems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52A28-FD91-495D-B435-F1A47DF9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182340F-93D6-44F8-83AC-8F2A872A6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044" y="194796"/>
            <a:ext cx="1199511" cy="1402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9A8ECA-B4A8-4E37-B933-0F173242C716}"/>
              </a:ext>
            </a:extLst>
          </p:cNvPr>
          <p:cNvSpPr/>
          <p:nvPr/>
        </p:nvSpPr>
        <p:spPr>
          <a:xfrm>
            <a:off x="632426" y="1773260"/>
            <a:ext cx="10610263" cy="20776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86BADB-0FE8-427E-A66C-E3D308B1F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613025"/>
          </a:xfrm>
        </p:spPr>
        <p:txBody>
          <a:bodyPr/>
          <a:lstStyle/>
          <a:p>
            <a:r>
              <a:rPr lang="en-US" dirty="0"/>
              <a:t>Looking ahead: future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A2EA-CBC4-47BB-A4AD-F08F24F0C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1127921" cy="1500187"/>
          </a:xfrm>
        </p:spPr>
        <p:txBody>
          <a:bodyPr>
            <a:norm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800" dirty="0"/>
              <a:t>Assess vocabulary and risks that define robot tasks in order to build tests,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800" dirty="0"/>
              <a:t>Ethical Control of Unmanned Systems, 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800" dirty="0"/>
              <a:t>SPIDERS3D visualization to evaluate mission conduct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77DA1-FE6C-4503-A354-95C3B26E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96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88D56D-432A-497E-B3AC-1D116D84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say?  What can’t you say?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71E90-C5D4-4845-8559-AF45AC0D5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063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Testing </a:t>
            </a:r>
            <a:r>
              <a:rPr lang="en-US" sz="3600" b="1" dirty="0"/>
              <a:t>vocabulary</a:t>
            </a:r>
            <a:r>
              <a:rPr lang="en-US" sz="3600" dirty="0"/>
              <a:t> with real-world examples is important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Identifying </a:t>
            </a:r>
            <a:r>
              <a:rPr lang="en-US" sz="3600" b="1" dirty="0"/>
              <a:t>missing terms </a:t>
            </a:r>
            <a:r>
              <a:rPr lang="en-US" sz="3600" dirty="0"/>
              <a:t>or </a:t>
            </a:r>
            <a:r>
              <a:rPr lang="en-US" sz="3600" b="1" dirty="0"/>
              <a:t>ambiguities</a:t>
            </a:r>
            <a:r>
              <a:rPr lang="en-US" sz="3600" dirty="0"/>
              <a:t> is also important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Expect we are building </a:t>
            </a:r>
            <a:r>
              <a:rPr lang="en-US" sz="3600" b="1" dirty="0"/>
              <a:t>testable exemplars </a:t>
            </a:r>
            <a:r>
              <a:rPr lang="en-US" sz="3600" dirty="0"/>
              <a:t>for future use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Achieving clarity </a:t>
            </a:r>
            <a:r>
              <a:rPr lang="en-US" sz="3600" dirty="0"/>
              <a:t>helps operators, TTPs, mission effectiveness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EB116-F4F2-4A87-A221-E9AF9CA0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17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D065-ECD7-4633-81A9-D1B38D74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384" y="365125"/>
            <a:ext cx="9620416" cy="1325563"/>
          </a:xfrm>
        </p:spPr>
        <p:txBody>
          <a:bodyPr/>
          <a:lstStyle/>
          <a:p>
            <a:r>
              <a:rPr lang="en-US" dirty="0"/>
              <a:t>Ethical Control of Unmanned 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32245C-343F-4B26-9F68-97332F03C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866" y="1690688"/>
            <a:ext cx="10188934" cy="48492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</a:rPr>
              <a:t>Premise.  </a:t>
            </a:r>
            <a:r>
              <a:rPr lang="en-US" dirty="0">
                <a:solidFill>
                  <a:srgbClr val="000000"/>
                </a:solidFill>
              </a:rPr>
              <a:t>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thical control of unmanned systems can be accomplished through structured mission definitions that are consistently readable, validatable and understandable by humans and robots. </a:t>
            </a: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</a:rPr>
              <a:t>Principle.  </a:t>
            </a:r>
            <a:r>
              <a:rPr lang="en-US" dirty="0">
                <a:solidFill>
                  <a:srgbClr val="000000"/>
                </a:solidFill>
              </a:rPr>
              <a:t>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esponsible humans must remain in charge of lethal/lifesaving force, and then human-robot teams become more effective.</a:t>
            </a: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</a:rPr>
              <a:t>Precept.  </a:t>
            </a:r>
            <a:r>
              <a:rPr lang="en-US" dirty="0">
                <a:solidFill>
                  <a:srgbClr val="000000"/>
                </a:solidFill>
                <a:effectLst/>
              </a:rPr>
              <a:t>W</a:t>
            </a:r>
            <a:r>
              <a:rPr lang="en-US" b="0" dirty="0">
                <a:solidFill>
                  <a:srgbClr val="000000"/>
                </a:solidFill>
                <a:effectLst/>
              </a:rPr>
              <a:t>ell-structured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mission orders can be syntactically and semantically validated to give human commanders confidence that offboard systems 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</a:rPr>
              <a:t>will do what they are told to do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further 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</a:rPr>
              <a:t>will not do what they are forbidden to do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linkClick r:id="rId2"/>
              </a:rPr>
              <a:t>https://savage.nps.edu/EthicalControl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1730591D-2ADC-4A9C-8241-CF02D6E4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33" y="215855"/>
            <a:ext cx="9454101" cy="129330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5AA78-6673-42AB-9B9B-8DE638F9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0230-5F32-43C9-857C-5F6D629693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49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6BC3-3487-4255-B1C7-0FCE91D2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"/>
            <a:ext cx="10515600" cy="1013943"/>
          </a:xfrm>
        </p:spPr>
        <p:txBody>
          <a:bodyPr/>
          <a:lstStyle/>
          <a:p>
            <a:r>
              <a:rPr lang="en-US" dirty="0"/>
              <a:t>Future capabilities: SPIDERS3D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E167A-E13D-492E-947A-A6FCB800E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234" y="919238"/>
            <a:ext cx="8529007" cy="906502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https://spiders.navfac.navy.mil</a:t>
            </a:r>
            <a:r>
              <a:rPr lang="en-US" sz="2400" dirty="0"/>
              <a:t> (requires CAC and account)</a:t>
            </a:r>
          </a:p>
          <a:p>
            <a:r>
              <a:rPr lang="en-US" sz="2400" dirty="0">
                <a:hlinkClick r:id="rId3"/>
              </a:rPr>
              <a:t>https://gitlab.nps.edu/Savage/Spiders3dPublic</a:t>
            </a:r>
            <a:r>
              <a:rPr lang="en-US" sz="2400" dirty="0"/>
              <a:t> and </a:t>
            </a:r>
            <a:r>
              <a:rPr lang="en-US" sz="2400" dirty="0">
                <a:hlinkClick r:id="rId4"/>
              </a:rPr>
              <a:t>Spiders3dCUI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6D4B-83B5-4E8C-AA25-4A3F888A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138A7-B0A2-4F4F-B441-369ED94DFF35}" type="slidenum">
              <a:rPr lang="en-US" smtClean="0"/>
              <a:t>37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719CA-86A3-471D-A9CA-00F3EC5D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177" y="1806388"/>
            <a:ext cx="1438412" cy="46900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E1B855-C3D9-4163-9B30-C084063EAC79}"/>
              </a:ext>
            </a:extLst>
          </p:cNvPr>
          <p:cNvGrpSpPr/>
          <p:nvPr/>
        </p:nvGrpSpPr>
        <p:grpSpPr>
          <a:xfrm>
            <a:off x="1751390" y="1872343"/>
            <a:ext cx="8364529" cy="4849132"/>
            <a:chOff x="1453360" y="1797196"/>
            <a:chExt cx="8121229" cy="46900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0D6FB4-3EEA-42BE-96C9-A5E126521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3360" y="1797196"/>
              <a:ext cx="6668082" cy="4680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BE9E8B-2656-45F7-A653-A80E1685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6177" y="1797196"/>
              <a:ext cx="1438412" cy="4690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036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47914" y="1729047"/>
            <a:ext cx="7272337" cy="477335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3900" dirty="0"/>
              <a:t>Don Brutzman</a:t>
            </a:r>
          </a:p>
          <a:p>
            <a:pPr marL="0" indent="0" algn="ctr">
              <a:lnSpc>
                <a:spcPct val="80000"/>
              </a:lnSpc>
              <a:buNone/>
            </a:pPr>
            <a:endParaRPr lang="en-US" sz="3600" b="1" dirty="0"/>
          </a:p>
          <a:p>
            <a:pPr marL="0" indent="0" algn="ctr">
              <a:lnSpc>
                <a:spcPct val="10000"/>
              </a:lnSpc>
              <a:buNone/>
            </a:pPr>
            <a:endParaRPr lang="en-US" b="1" dirty="0"/>
          </a:p>
          <a:p>
            <a:pPr marL="0" indent="0" algn="ctr">
              <a:lnSpc>
                <a:spcPct val="10000"/>
              </a:lnSpc>
              <a:buNone/>
            </a:pPr>
            <a:endParaRPr lang="en-US" dirty="0"/>
          </a:p>
          <a:p>
            <a:pPr marL="0" indent="0" algn="ctr">
              <a:lnSpc>
                <a:spcPct val="10000"/>
              </a:lnSpc>
              <a:buNone/>
            </a:pPr>
            <a:r>
              <a:rPr lang="en-US" sz="2400" i="1" dirty="0">
                <a:hlinkClick r:id="rId3"/>
              </a:rPr>
              <a:t>brutzman@nps.edu</a:t>
            </a:r>
            <a:r>
              <a:rPr lang="en-US" sz="2400" i="1" dirty="0"/>
              <a:t> </a:t>
            </a:r>
            <a:endParaRPr lang="en-US" sz="2400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i="1" dirty="0">
                <a:hlinkClick r:id="rId4"/>
              </a:rPr>
              <a:t>http://faculty.nps.edu/brutzman</a:t>
            </a:r>
            <a:r>
              <a:rPr lang="en-US" sz="2400" i="1" dirty="0"/>
              <a:t> </a:t>
            </a:r>
            <a:endParaRPr lang="en-US" i="1" dirty="0"/>
          </a:p>
          <a:p>
            <a:pPr marL="0" indent="0" algn="ctr">
              <a:lnSpc>
                <a:spcPct val="40000"/>
              </a:lnSpc>
              <a:buNone/>
            </a:pP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/>
              <a:t>Code USW/Br, Naval Postgraduate School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/>
              <a:t>Monterey California 93943-5000 USA</a:t>
            </a: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/>
              <a:t>1.831.656.2149 work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/>
              <a:t>1.831.402.4809   cell</a:t>
            </a:r>
            <a:r>
              <a:rPr lang="en-US" dirty="0">
                <a:hlinkClick r:id="" action="ppaction://noaction"/>
              </a:rPr>
              <a:t>    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6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320393" cy="2852737"/>
          </a:xfrm>
        </p:spPr>
        <p:txBody>
          <a:bodyPr>
            <a:normAutofit/>
          </a:bodyPr>
          <a:lstStyle/>
          <a:p>
            <a:r>
              <a:rPr lang="en-US" sz="4400" dirty="0"/>
              <a:t>Mission Representation using </a:t>
            </a:r>
            <a:br>
              <a:rPr lang="en-US" sz="4400" dirty="0"/>
            </a:br>
            <a:r>
              <a:rPr lang="en-US" sz="4400" dirty="0"/>
              <a:t>Autonomous Vehicle Command Language (AVCL)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0353"/>
            <a:ext cx="10941050" cy="1588370"/>
          </a:xfrm>
        </p:spPr>
        <p:txBody>
          <a:bodyPr>
            <a:normAutofit/>
          </a:bodyPr>
          <a:lstStyle/>
          <a:p>
            <a:r>
              <a:rPr lang="en-US" sz="3200" dirty="0"/>
              <a:t>Structured vocabulary to define unmanned-system missions, understandable by human commanders, useful in multiple programming languages plus Semantic Web logical queries.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3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/>
              <a:t>Autonomous Vehicle Command Language (AVCL)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8740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AVCL is a command-and-control language (C2) for humans supervising autonomous unmanned vehicles.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Clarity arises from close correspondence to human naval terminology.</a:t>
            </a:r>
          </a:p>
          <a:p>
            <a:r>
              <a:rPr lang="en-US" dirty="0"/>
              <a:t>Structured vocabulary defining terms and relationships for mission planning, execution, conduct, recording and replay across diverse robot types.</a:t>
            </a:r>
          </a:p>
          <a:p>
            <a:r>
              <a:rPr lang="en-US" dirty="0"/>
              <a:t>Common-ground XML representations for </a:t>
            </a:r>
          </a:p>
          <a:p>
            <a:pPr lvl="1"/>
            <a:r>
              <a:rPr lang="en-US" dirty="0"/>
              <a:t>Mission agenda plans, mission scripts, and post-mission recorded telemetry results.</a:t>
            </a:r>
          </a:p>
          <a:p>
            <a:r>
              <a:rPr lang="en-US" dirty="0"/>
              <a:t>Operators have single archivable, validatable format for robot tasking, results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directly convertible to and from a wide variety of different robot command languages.</a:t>
            </a:r>
          </a:p>
          <a:p>
            <a:r>
              <a:rPr lang="en-US" dirty="0"/>
              <a:t>Future work: define unit tests, expected results for verification and validation.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5138" y="6165854"/>
            <a:ext cx="880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https://savage.nps.edu/Savage/AuvWorkbench/AVCL/AVCL.html</a:t>
            </a:r>
            <a:r>
              <a:rPr lang="en-US" sz="2400" dirty="0"/>
              <a:t>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0802750" y="1917857"/>
            <a:ext cx="1140715" cy="763145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9pPr>
          </a:lstStyle>
          <a:p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</a:rPr>
              <a:t>Mission Tasking</a:t>
            </a:r>
          </a:p>
        </p:txBody>
      </p:sp>
    </p:spTree>
    <p:extLst>
      <p:ext uri="{BB962C8B-B14F-4D97-AF65-F5344CB8AC3E}">
        <p14:creationId xmlns:p14="http://schemas.microsoft.com/office/powerpoint/2010/main" val="89188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993" y="-115687"/>
            <a:ext cx="1107255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AVCL mission agenda, as pseudo-code XML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8519" y="1089493"/>
            <a:ext cx="6106594" cy="57161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&lt;?xml version="1.0" encoding="UTF-8"?&gt;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&lt;</a:t>
            </a:r>
            <a:r>
              <a:rPr lang="en-US" sz="1500" dirty="0" err="1"/>
              <a:t>UUVMission</a:t>
            </a:r>
            <a:r>
              <a:rPr lang="en-US" sz="1500" dirty="0"/>
              <a:t>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&lt;</a:t>
            </a:r>
            <a:r>
              <a:rPr lang="en-US" sz="1500" dirty="0" err="1"/>
              <a:t>GoalSet</a:t>
            </a:r>
            <a:r>
              <a:rPr lang="en-US" sz="1500" dirty="0"/>
              <a:t>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1500" dirty="0"/>
              <a:t> area=”A” </a:t>
            </a:r>
            <a:r>
              <a:rPr lang="en-US" sz="1500" dirty="0">
                <a:solidFill>
                  <a:schemeClr val="accent4">
                    <a:lumMod val="50000"/>
                  </a:schemeClr>
                </a:solidFill>
              </a:rPr>
              <a:t>id=”goal1”&gt;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    &lt;</a:t>
            </a:r>
            <a:r>
              <a:rPr lang="en-US" sz="1500" b="1" dirty="0">
                <a:solidFill>
                  <a:srgbClr val="00CC00"/>
                </a:solidFill>
              </a:rPr>
              <a:t>Search</a:t>
            </a:r>
            <a:r>
              <a:rPr lang="en-US" sz="1500" dirty="0">
                <a:solidFill>
                  <a:srgbClr val="00CC00"/>
                </a:solidFill>
              </a:rPr>
              <a:t> </a:t>
            </a:r>
            <a:r>
              <a:rPr lang="en-US" sz="1500" dirty="0"/>
              <a:t>nextOnSuccess=”goal2” nextOnFailure=”goal3”/&gt;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&lt;/Goal&gt;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1500" dirty="0"/>
              <a:t> area=”A”</a:t>
            </a:r>
            <a:r>
              <a:rPr lang="en-US" sz="1500" dirty="0">
                <a:solidFill>
                  <a:schemeClr val="accent4">
                    <a:lumMod val="50000"/>
                  </a:schemeClr>
                </a:solidFill>
              </a:rPr>
              <a:t> id=”goal2”&gt;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    &lt;</a:t>
            </a:r>
            <a:r>
              <a:rPr lang="en-US" sz="1500" b="1" dirty="0">
                <a:solidFill>
                  <a:srgbClr val="00CC00"/>
                </a:solidFill>
              </a:rPr>
              <a:t>SampleEnvironment</a:t>
            </a:r>
            <a:r>
              <a:rPr lang="en-US" sz="1500" dirty="0">
                <a:solidFill>
                  <a:srgbClr val="00CC00"/>
                </a:solidFill>
              </a:rPr>
              <a:t> </a:t>
            </a:r>
            <a:r>
              <a:rPr lang="en-US" sz="1500" dirty="0"/>
              <a:t>nextOnSuccess=”goal3” 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	nextOnFailure=”recover”/&gt;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&lt;/Goal&gt;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1500" dirty="0"/>
              <a:t> area=”B”</a:t>
            </a:r>
            <a:r>
              <a:rPr lang="en-US" sz="1500" dirty="0">
                <a:solidFill>
                  <a:schemeClr val="accent4">
                    <a:lumMod val="50000"/>
                  </a:schemeClr>
                </a:solidFill>
              </a:rPr>
              <a:t> id=”goal3”&gt;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    &lt;</a:t>
            </a:r>
            <a:r>
              <a:rPr lang="en-US" sz="1500" b="1" dirty="0">
                <a:solidFill>
                  <a:srgbClr val="00CC00"/>
                </a:solidFill>
              </a:rPr>
              <a:t>Search</a:t>
            </a:r>
            <a:r>
              <a:rPr lang="en-US" sz="1500" dirty="0"/>
              <a:t> nextOnSuccess=”goal4” nextOnFailure=”goal4”/&gt;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&lt;/Goal&gt;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1500" dirty="0"/>
              <a:t> area=”C”</a:t>
            </a:r>
            <a:r>
              <a:rPr lang="en-US" sz="1500" dirty="0">
                <a:solidFill>
                  <a:schemeClr val="accent4">
                    <a:lumMod val="50000"/>
                  </a:schemeClr>
                </a:solidFill>
              </a:rPr>
              <a:t> id=”goal4”&gt;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    &lt;</a:t>
            </a:r>
            <a:r>
              <a:rPr lang="en-US" sz="1500" b="1" dirty="0">
                <a:solidFill>
                  <a:srgbClr val="00CC00"/>
                </a:solidFill>
              </a:rPr>
              <a:t>Rendezvous</a:t>
            </a:r>
            <a:r>
              <a:rPr lang="en-US" sz="1500" dirty="0">
                <a:solidFill>
                  <a:srgbClr val="00CC00"/>
                </a:solidFill>
              </a:rPr>
              <a:t> </a:t>
            </a:r>
            <a:r>
              <a:rPr lang="en-US" sz="1500" dirty="0"/>
              <a:t>nextOnSuccess=”recover” nextOnFailure=”recover”/&gt;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&lt;/Goal&gt;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1500" dirty="0"/>
              <a:t> area=”</a:t>
            </a:r>
            <a:r>
              <a:rPr lang="en-US" sz="1500" dirty="0" err="1"/>
              <a:t>recoveryPosition</a:t>
            </a:r>
            <a:r>
              <a:rPr lang="en-US" sz="1500" dirty="0"/>
              <a:t>” </a:t>
            </a:r>
            <a:r>
              <a:rPr lang="en-US" sz="1500" dirty="0">
                <a:solidFill>
                  <a:schemeClr val="accent4">
                    <a:lumMod val="50000"/>
                  </a:schemeClr>
                </a:solidFill>
              </a:rPr>
              <a:t>id=”recover”&gt;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    &lt;</a:t>
            </a:r>
            <a:r>
              <a:rPr lang="en-US" sz="1500" b="1" dirty="0">
                <a:solidFill>
                  <a:srgbClr val="00CC00"/>
                </a:solidFill>
              </a:rPr>
              <a:t>Transit</a:t>
            </a:r>
            <a:r>
              <a:rPr lang="en-US" sz="1500" dirty="0">
                <a:solidFill>
                  <a:srgbClr val="00CC00"/>
                </a:solidFill>
              </a:rPr>
              <a:t> </a:t>
            </a:r>
            <a:r>
              <a:rPr lang="en-US" sz="1500" dirty="0"/>
              <a:t>nextOnSuccess=”</a:t>
            </a:r>
            <a:r>
              <a:rPr lang="en-US" sz="1500" dirty="0" err="1"/>
              <a:t>missionComplete</a:t>
            </a:r>
            <a:r>
              <a:rPr lang="en-US" sz="1500" dirty="0"/>
              <a:t>” 	nextOnFailure=”</a:t>
            </a:r>
            <a:r>
              <a:rPr lang="en-US" sz="1500" dirty="0" err="1"/>
              <a:t>missionAbort</a:t>
            </a:r>
            <a:r>
              <a:rPr lang="en-US" sz="1500" dirty="0"/>
              <a:t>”/&gt;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&lt;/Goal&gt;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&lt;/</a:t>
            </a:r>
            <a:r>
              <a:rPr lang="en-US" sz="1500" dirty="0" err="1"/>
              <a:t>GoalSet</a:t>
            </a:r>
            <a:r>
              <a:rPr lang="en-US" sz="1500" dirty="0"/>
              <a:t>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&lt;/</a:t>
            </a:r>
            <a:r>
              <a:rPr lang="en-US" sz="1500" dirty="0" err="1"/>
              <a:t>UUVMission</a:t>
            </a:r>
            <a:r>
              <a:rPr lang="en-US" sz="1500" dirty="0"/>
              <a:t>&gt;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sz="1500" dirty="0"/>
          </a:p>
        </p:txBody>
      </p:sp>
      <p:sp>
        <p:nvSpPr>
          <p:cNvPr id="4" name="Content Placeholder 12"/>
          <p:cNvSpPr txBox="1">
            <a:spLocks/>
          </p:cNvSpPr>
          <p:nvPr/>
        </p:nvSpPr>
        <p:spPr bwMode="auto">
          <a:xfrm>
            <a:off x="5739937" y="1570411"/>
            <a:ext cx="6209608" cy="1205346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400">
                <a:solidFill>
                  <a:srgbClr val="CCCCCC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000">
                <a:solidFill>
                  <a:srgbClr val="CCCCCC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3200" dirty="0">
                <a:solidFill>
                  <a:schemeClr val="tx2"/>
                </a:solidFill>
              </a:rPr>
              <a:t>AVCL is readable by human or robot,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captures logic of mission tasking</a:t>
            </a:r>
          </a:p>
        </p:txBody>
      </p:sp>
      <p:sp>
        <p:nvSpPr>
          <p:cNvPr id="7" name="Content Placeholder 12"/>
          <p:cNvSpPr txBox="1">
            <a:spLocks/>
          </p:cNvSpPr>
          <p:nvPr/>
        </p:nvSpPr>
        <p:spPr bwMode="auto">
          <a:xfrm>
            <a:off x="5739937" y="3318855"/>
            <a:ext cx="6217921" cy="1205346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400">
                <a:solidFill>
                  <a:srgbClr val="CCCCCC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000">
                <a:solidFill>
                  <a:srgbClr val="CCCCCC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9pPr>
          </a:lstStyle>
          <a:p>
            <a:pPr marL="0" algn="ctr">
              <a:spcBef>
                <a:spcPts val="0"/>
              </a:spcBef>
            </a:pPr>
            <a:r>
              <a:rPr lang="en-US" sz="3200" dirty="0">
                <a:solidFill>
                  <a:schemeClr val="tx2"/>
                </a:solidFill>
              </a:rPr>
              <a:t>XML ensures syntactically correct, well-defined, numerically valid</a:t>
            </a:r>
          </a:p>
        </p:txBody>
      </p:sp>
      <p:sp>
        <p:nvSpPr>
          <p:cNvPr id="8" name="Content Placeholder 12"/>
          <p:cNvSpPr txBox="1">
            <a:spLocks/>
          </p:cNvSpPr>
          <p:nvPr/>
        </p:nvSpPr>
        <p:spPr bwMode="auto">
          <a:xfrm>
            <a:off x="5739937" y="5067299"/>
            <a:ext cx="6217921" cy="1205346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400">
                <a:solidFill>
                  <a:srgbClr val="CCCCCC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000">
                <a:solidFill>
                  <a:srgbClr val="CCCCCC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3200" dirty="0">
                <a:solidFill>
                  <a:schemeClr val="tx2"/>
                </a:solidFill>
              </a:rPr>
              <a:t>Needed: semantic representation 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to check ethical, logical consistency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6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447800" y="-76200"/>
            <a:ext cx="6903720" cy="441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972" y="123826"/>
            <a:ext cx="7744549" cy="488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660" y="4974021"/>
            <a:ext cx="4973954" cy="1820755"/>
          </a:xfrm>
        </p:spPr>
        <p:txBody>
          <a:bodyPr>
            <a:normAutofit/>
          </a:bodyPr>
          <a:lstStyle/>
          <a:p>
            <a:r>
              <a:rPr lang="en-US" sz="3600" b="1" dirty="0"/>
              <a:t>Corresponding example:</a:t>
            </a:r>
            <a:br>
              <a:rPr lang="en-US" sz="3600" b="1" dirty="0"/>
            </a:br>
            <a:r>
              <a:rPr lang="en-US" sz="3600" b="1" dirty="0"/>
              <a:t>MEAMission.xml</a:t>
            </a:r>
            <a:br>
              <a:rPr lang="en-US" sz="3600" b="1" dirty="0"/>
            </a:br>
            <a:r>
              <a:rPr lang="en-US" sz="3600" b="1" dirty="0"/>
              <a:t>using AVCL document</a:t>
            </a: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4995" y="1142999"/>
            <a:ext cx="4044908" cy="571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5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164" y="365125"/>
            <a:ext cx="890597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NPS Dissertation: AVCL mission vocabulary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63" y="1825625"/>
            <a:ext cx="11196735" cy="4915742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Design, implementation and testing of a common data model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supporting autonomous vehicle compatibility and interoperability</a:t>
            </a:r>
          </a:p>
          <a:p>
            <a:r>
              <a:rPr lang="en-US" sz="3400" dirty="0"/>
              <a:t>Duane T. Davis, Naval Postgraduate School (NPS), September 2006</a:t>
            </a:r>
          </a:p>
          <a:p>
            <a:r>
              <a:rPr lang="en-US" sz="3200" i="1" dirty="0"/>
              <a:t>Abstract</a:t>
            </a:r>
            <a:r>
              <a:rPr lang="en-US" sz="3200" dirty="0"/>
              <a:t>. Current autonomous vehicle interoperability is limited by vehicle-specific data formats and support systems. Until a standardized approach to autonomous vehicle command and control is adopted, true interoperability will remain elusive. This work explores the applicability of a data model supporting arbitrary vehicles using the Extensible Markup Language (XML). An exemplar, the Autonomous Vehicle Command Language (AVCL), encapsulates behavior-scripted mission definition, goal-based mission definition, inter-vehicle communication, and mission results. Broad applicability is obtained through the development of a behavior set capturing arbitrary vehicle activities, and automated conversion of AVCL to and from vehicle-specific formats. The former uses task-level behaviors suitable for mission scripting and goal decomposition. Translations use the Extensible Stylesheet Language for Transformation, XML data binding, context-free language parsing, and artificial intelligence machine learning and search techniques. Translation capability is demonstrated through mappings of AVCL to and from multiple vehicle-specific formats. A final demonstration of the power of a common autonomous vehicle data model is provided by the implementation of a hybrid control architecture. The model's vehicle-independence and the ability to generate vehicle-specific data are leveraged in the design of an architecture that provides increased autonomy by augmenting a vehicle's existing controller. The utility of this architecture is demonstrated through implementation on the Naval Postgraduate School's ARIES Unmanned Underwater Vehicle.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8635" y="391431"/>
            <a:ext cx="986536" cy="127294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>
            <a:hlinkClick r:id="rId5"/>
          </p:cNvPr>
          <p:cNvSpPr txBox="1">
            <a:spLocks/>
          </p:cNvSpPr>
          <p:nvPr/>
        </p:nvSpPr>
        <p:spPr bwMode="auto">
          <a:xfrm>
            <a:off x="10987823" y="1825625"/>
            <a:ext cx="1060742" cy="48278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9pPr>
          </a:lstStyle>
          <a:p>
            <a:r>
              <a:rPr lang="en-US" sz="1200" b="1" kern="0" dirty="0">
                <a:solidFill>
                  <a:schemeClr val="accent1">
                    <a:lumMod val="50000"/>
                  </a:schemeClr>
                </a:solidFill>
              </a:rPr>
              <a:t>Semantic Web Deep Dive</a:t>
            </a:r>
          </a:p>
        </p:txBody>
      </p:sp>
      <p:sp>
        <p:nvSpPr>
          <p:cNvPr id="8" name="Title 1">
            <a:hlinkClick r:id="rId3"/>
            <a:extLst>
              <a:ext uri="{FF2B5EF4-FFF2-40B4-BE49-F238E27FC236}">
                <a16:creationId xmlns:a16="http://schemas.microsoft.com/office/drawing/2014/main" id="{9493D041-D826-4045-8135-3510AFE0A094}"/>
              </a:ext>
            </a:extLst>
          </p:cNvPr>
          <p:cNvSpPr txBox="1">
            <a:spLocks/>
          </p:cNvSpPr>
          <p:nvPr/>
        </p:nvSpPr>
        <p:spPr bwMode="auto">
          <a:xfrm>
            <a:off x="9638635" y="1825625"/>
            <a:ext cx="1009884" cy="48278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9pPr>
          </a:lstStyle>
          <a:p>
            <a:r>
              <a:rPr lang="en-US" sz="1200" b="1" kern="0" dirty="0">
                <a:solidFill>
                  <a:schemeClr val="accent1">
                    <a:lumMod val="50000"/>
                  </a:schemeClr>
                </a:solidFill>
              </a:rPr>
              <a:t>NPS Ph.D. Dissertation</a:t>
            </a:r>
          </a:p>
        </p:txBody>
      </p:sp>
      <p:pic>
        <p:nvPicPr>
          <p:cNvPr id="1026" name="Picture 2" descr="Thumbnail">
            <a:hlinkClick r:id="rId5"/>
            <a:extLst>
              <a:ext uri="{FF2B5EF4-FFF2-40B4-BE49-F238E27FC236}">
                <a16:creationId xmlns:a16="http://schemas.microsoft.com/office/drawing/2014/main" id="{63B27653-BB32-49C9-840B-BEEF65844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640" y="365123"/>
            <a:ext cx="986535" cy="1272949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59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9163" y="0"/>
            <a:ext cx="8569237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AVCL mission goals vocabulary </a:t>
            </a:r>
            <a:r>
              <a:rPr lang="en-US" sz="3600" dirty="0"/>
              <a:t>(</a:t>
            </a:r>
            <a:r>
              <a:rPr lang="en-US" sz="3600" dirty="0">
                <a:hlinkClick r:id="rId3"/>
              </a:rPr>
              <a:t>Davis 2015</a:t>
            </a:r>
            <a:r>
              <a:rPr lang="en-US" sz="3600" dirty="0"/>
              <a:t>)</a:t>
            </a:r>
            <a:endParaRPr lang="en-US" sz="4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645395"/>
              </p:ext>
            </p:extLst>
          </p:nvPr>
        </p:nvGraphicFramePr>
        <p:xfrm>
          <a:off x="1489163" y="795316"/>
          <a:ext cx="9296400" cy="6008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1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09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9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AVCL mission goals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Definition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Attack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conduct a type of offensive action characterized by employment of firepower and maneuver to close with and destroy an enemy.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97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Decontaminate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provide purification making an area safe by absorbing, destroying, neutralizing, making harmless, or removing chemical, biological, or nuclear contamination.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Demolish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To destroy structures, facilities, or material by any available means.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9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IlluminateArea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provide locale lighting by searchlight or pyrotechnics.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6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Jam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deliberately radiate, re-radiate or reflect electromagnetic energy with the object of impairing the use of electronic devices or systems.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26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MarkTarget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make visible (by the use of light, infrared, laser, smoke, etc.) of an object in order to allow its identification by another object.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07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MonitorTransmissions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conduct electronic warfare support operations with a view to searching, locating, recording and analyzing radiated electromagnetic energy.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Patrol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To gather information or carry out a security mission.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Rendezvous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Achieve a meeting at a specified time and place.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Reposition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change position from one location to another.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05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SampleEnvironment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Collect environmental samples for testing for chemical compounds, biological creatures, or nuclear hazards.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Search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look for lost or unlocated objects or persons.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1D59C8-711B-45A9-B4D6-B77F3AFC6008}"/>
              </a:ext>
            </a:extLst>
          </p:cNvPr>
          <p:cNvGrpSpPr/>
          <p:nvPr/>
        </p:nvGrpSpPr>
        <p:grpSpPr>
          <a:xfrm>
            <a:off x="159952" y="3924638"/>
            <a:ext cx="1149330" cy="2157935"/>
            <a:chOff x="159952" y="3924638"/>
            <a:chExt cx="1149330" cy="2157935"/>
          </a:xfrm>
        </p:grpSpPr>
        <p:sp>
          <p:nvSpPr>
            <p:cNvPr id="8" name="Title 1"/>
            <p:cNvSpPr txBox="1">
              <a:spLocks/>
            </p:cNvSpPr>
            <p:nvPr/>
          </p:nvSpPr>
          <p:spPr bwMode="auto">
            <a:xfrm>
              <a:off x="159953" y="3924638"/>
              <a:ext cx="1149329" cy="91382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5pPr>
              <a:lvl6pPr marL="4572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6pPr>
              <a:lvl7pPr marL="9144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7pPr>
              <a:lvl8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8pPr>
              <a:lvl9pPr marL="1828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9pPr>
            </a:lstStyle>
            <a:p>
              <a:r>
                <a:rPr lang="en-US" sz="1600" b="1" kern="0" dirty="0">
                  <a:solidFill>
                    <a:schemeClr val="tx1"/>
                  </a:solidFill>
                </a:rPr>
                <a:t>More </a:t>
              </a:r>
            </a:p>
            <a:p>
              <a:r>
                <a:rPr lang="en-US" sz="1600" b="1" kern="0" dirty="0">
                  <a:solidFill>
                    <a:schemeClr val="tx1"/>
                  </a:solidFill>
                </a:rPr>
                <a:t>Goal Types Foreseen: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1A9B48E-88C2-4692-A619-49DFA2A1107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9952" y="4838459"/>
              <a:ext cx="1149329" cy="1244114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5pPr>
              <a:lvl6pPr marL="4572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6pPr>
              <a:lvl7pPr marL="9144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7pPr>
              <a:lvl8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8pPr>
              <a:lvl9pPr marL="1828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F2A"/>
                  </a:solidFill>
                  <a:latin typeface="Tahoma" pitchFamily="34" charset="0"/>
                  <a:ea typeface="ＭＳ Ｐゴシック" pitchFamily="1" charset="-128"/>
                </a:defRPr>
              </a:lvl9pPr>
            </a:lstStyle>
            <a:p>
              <a:r>
                <a:rPr lang="en-US" sz="1600" b="1" i="1" kern="0" dirty="0">
                  <a:solidFill>
                    <a:schemeClr val="tx1"/>
                  </a:solidFill>
                </a:rPr>
                <a:t>Supply</a:t>
              </a:r>
            </a:p>
            <a:p>
              <a:endParaRPr lang="en-US" sz="1600" b="1" kern="0" dirty="0">
                <a:solidFill>
                  <a:schemeClr val="tx1"/>
                </a:solidFill>
              </a:endParaRPr>
            </a:p>
            <a:p>
              <a:r>
                <a:rPr lang="en-US" sz="1600" b="1" i="1" kern="0" dirty="0">
                  <a:solidFill>
                    <a:schemeClr val="tx1"/>
                  </a:solidFill>
                </a:rPr>
                <a:t>SpecialTask</a:t>
              </a:r>
            </a:p>
            <a:p>
              <a:r>
                <a:rPr lang="en-US" sz="1600" b="1" kern="0" dirty="0">
                  <a:solidFill>
                    <a:schemeClr val="tx1"/>
                  </a:solidFill>
                </a:rPr>
                <a:t>(wild card)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7A137FD-48BF-4E73-8F78-594B174CB6F9}"/>
              </a:ext>
            </a:extLst>
          </p:cNvPr>
          <p:cNvSpPr/>
          <p:nvPr/>
        </p:nvSpPr>
        <p:spPr>
          <a:xfrm>
            <a:off x="159952" y="2326341"/>
            <a:ext cx="1199824" cy="95682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14 different goal types</a:t>
            </a:r>
          </a:p>
        </p:txBody>
      </p:sp>
    </p:spTree>
    <p:extLst>
      <p:ext uri="{BB962C8B-B14F-4D97-AF65-F5344CB8AC3E}">
        <p14:creationId xmlns:p14="http://schemas.microsoft.com/office/powerpoint/2010/main" val="349027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94B13D445DBB44A28622E3CEDB0660" ma:contentTypeVersion="14" ma:contentTypeDescription="Create a new document." ma:contentTypeScope="" ma:versionID="44d99eaa91d2f89e03dc586997cee924">
  <xsd:schema xmlns:xsd="http://www.w3.org/2001/XMLSchema" xmlns:xs="http://www.w3.org/2001/XMLSchema" xmlns:p="http://schemas.microsoft.com/office/2006/metadata/properties" xmlns:ns2="86f7639f-777c-4bcd-bea4-bed4038afaae" xmlns:ns3="4d8eb57d-9b6e-4208-b221-82ad4de8c307" targetNamespace="http://schemas.microsoft.com/office/2006/metadata/properties" ma:root="true" ma:fieldsID="e91fbed9232a0698e7ae769be591dbe2" ns2:_="" ns3:_="">
    <xsd:import namespace="86f7639f-777c-4bcd-bea4-bed4038afaae"/>
    <xsd:import namespace="4d8eb57d-9b6e-4208-b221-82ad4de8c30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7639f-777c-4bcd-bea4-bed4038afaa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d3d128b-9ae0-43bc-bb56-1c88709221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8eb57d-9b6e-4208-b221-82ad4de8c30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95221c4-deda-4155-8b60-611eb7b41cc8}" ma:internalName="TaxCatchAll" ma:showField="CatchAllData" ma:web="4d8eb57d-9b6e-4208-b221-82ad4de8c3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8eb57d-9b6e-4208-b221-82ad4de8c307" xsi:nil="true"/>
    <lcf76f155ced4ddcb4097134ff3c332f xmlns="86f7639f-777c-4bcd-bea4-bed4038afaa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B5887C9-ABCF-4B71-BDD9-6A312B7F7F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F8D403-2FC3-4881-945F-63E082B0E4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7639f-777c-4bcd-bea4-bed4038afaae"/>
    <ds:schemaRef ds:uri="4d8eb57d-9b6e-4208-b221-82ad4de8c3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CF3028-CA33-4B98-B409-024507221E4A}">
  <ds:schemaRefs>
    <ds:schemaRef ds:uri="86f7639f-777c-4bcd-bea4-bed4038afaae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d8eb57d-9b6e-4208-b221-82ad4de8c30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2098</Words>
  <Application>Microsoft Office PowerPoint</Application>
  <PresentationFormat>Widescreen</PresentationFormat>
  <Paragraphs>286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Creating Robot Mission Plans  with Autonomous Vehicle Command Language (AVCL)  IS3460 Mission Experimentation Projects</vt:lpstr>
      <vt:lpstr>Motivations are fundamental</vt:lpstr>
      <vt:lpstr>Learning Objectives</vt:lpstr>
      <vt:lpstr>Mission Representation using  Autonomous Vehicle Command Language (AVCL)</vt:lpstr>
      <vt:lpstr>Autonomous Vehicle Command Language (AVCL)</vt:lpstr>
      <vt:lpstr>Example AVCL mission agenda, as pseudo-code XML</vt:lpstr>
      <vt:lpstr>Corresponding example: MEAMission.xml using AVCL document</vt:lpstr>
      <vt:lpstr>NPS Dissertation: AVCL mission vocabulary</vt:lpstr>
      <vt:lpstr>AVCL mission goals vocabulary (Davis 2015)</vt:lpstr>
      <vt:lpstr>Example AVCL Missions</vt:lpstr>
      <vt:lpstr>Your Steps for Creating AVCL Mission Plans</vt:lpstr>
      <vt:lpstr>Mission definition, step by step…</vt:lpstr>
      <vt:lpstr>Coffee Search Retrieval Mission</vt:lpstr>
      <vt:lpstr>Coffee Search Retrieval Mission Goals, defined</vt:lpstr>
      <vt:lpstr>Coffee Search and Retrieval Mission, defined a little more precisely…</vt:lpstr>
      <vt:lpstr>Coffee Search Retrieval Mission Diagram</vt:lpstr>
      <vt:lpstr>CoffeeSearchRetrievalMission.xml  (using XMLSpy)</vt:lpstr>
      <vt:lpstr>CoffeeSearchRetrievalMission.xml (plain-text XML view, identical)</vt:lpstr>
      <vt:lpstr>NPS MEMS experimentation test  TCE 22.2</vt:lpstr>
      <vt:lpstr>Mission objectives</vt:lpstr>
      <vt:lpstr>NPS MEMS Experimental Setup</vt:lpstr>
      <vt:lpstr>Naviator SubUAS</vt:lpstr>
      <vt:lpstr>Chartlets for Camp Pendleton Delmar Boat Basin, NPS MEMS Test</vt:lpstr>
      <vt:lpstr>TCE22-2MemsAcousticVectorSensorTesting.png</vt:lpstr>
      <vt:lpstr>TCE22-2MemsAcousticVectorSensorTesting.xml  (using XMLSpy)</vt:lpstr>
      <vt:lpstr>TCE22-2MemsAcousticVectorSensorTesting.xml (plain-text XML view, identical)</vt:lpstr>
      <vt:lpstr>Templates to build new missions</vt:lpstr>
      <vt:lpstr>AvclMissionGoalsTemplate.xml</vt:lpstr>
      <vt:lpstr>AvclMissionGoalsTemplate.xml</vt:lpstr>
      <vt:lpstr>AvclMissionGoalsTemplate.xml</vt:lpstr>
      <vt:lpstr>Ready, set, go</vt:lpstr>
      <vt:lpstr>Prepare new robot missions!  Tell your story!</vt:lpstr>
      <vt:lpstr>Next step: adding risk elements, mitigations for deliberate human control of autonomy</vt:lpstr>
      <vt:lpstr>Looking ahead: future work</vt:lpstr>
      <vt:lpstr>What can you say?  What can’t you say?</vt:lpstr>
      <vt:lpstr>Ethical Control of Unmanned Systems</vt:lpstr>
      <vt:lpstr>Future capabilities: SPIDERS3D visualization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Representation using Autonomous Vehicle  Command Language (AVCL)</dc:title>
  <dc:creator>Don Brutzman</dc:creator>
  <cp:lastModifiedBy>Don Brutzman</cp:lastModifiedBy>
  <cp:revision>34</cp:revision>
  <dcterms:created xsi:type="dcterms:W3CDTF">2022-08-03T20:27:24Z</dcterms:created>
  <dcterms:modified xsi:type="dcterms:W3CDTF">2022-08-24T18:36:19Z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0x0101005494B13D445DBB44A28622E3CEDB0660</vt:lpwstr>
  </property>
  <property fmtid="{D5CDD505-2E9C-101B-9397-08002B2CF9AE}" pid="3" name="MediaServiceImageTags">
    <vt:lpwstr/>
  </property>
</Properties>
</file>